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70" r:id="rId11"/>
    <p:sldId id="271" r:id="rId12"/>
    <p:sldId id="272" r:id="rId13"/>
    <p:sldId id="276" r:id="rId14"/>
    <p:sldId id="274" r:id="rId15"/>
    <p:sldId id="265" r:id="rId16"/>
    <p:sldId id="266" r:id="rId17"/>
    <p:sldId id="267" r:id="rId18"/>
    <p:sldId id="268" r:id="rId19"/>
    <p:sldId id="269" r:id="rId20"/>
    <p:sldId id="277" r:id="rId21"/>
    <p:sldId id="278" r:id="rId22"/>
    <p:sldId id="279" r:id="rId23"/>
    <p:sldId id="273" r:id="rId24"/>
  </p:sldIdLst>
  <p:sldSz cx="14630400" cy="8229600"/>
  <p:notesSz cx="8229600" cy="14630400"/>
  <p:embeddedFontLst>
    <p:embeddedFont>
      <p:font typeface="Barlow Bold" panose="00000800000000000000" pitchFamily="2" charset="0"/>
      <p:bold r:id="rId26"/>
    </p:embeddedFont>
    <p:embeddedFont>
      <p:font typeface="Montserrat" panose="00000500000000000000" pitchFamily="2" charset="0"/>
      <p:regular r:id="rId27"/>
      <p:bold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>
        <p:scale>
          <a:sx n="50" d="100"/>
          <a:sy n="50" d="100"/>
        </p:scale>
        <p:origin x="802" y="5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490914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0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1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2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3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4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3.png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249561" y="2060972"/>
            <a:ext cx="12131159" cy="9835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7700"/>
              </a:lnSpc>
              <a:buNone/>
            </a:pPr>
            <a:r>
              <a:rPr lang="en-US" sz="61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Food Delivery Management System</a:t>
            </a:r>
            <a:endParaRPr lang="en-US" sz="6150" dirty="0"/>
          </a:p>
        </p:txBody>
      </p:sp>
      <p:sp>
        <p:nvSpPr>
          <p:cNvPr id="3" name="Text 1"/>
          <p:cNvSpPr/>
          <p:nvPr/>
        </p:nvSpPr>
        <p:spPr>
          <a:xfrm>
            <a:off x="5094089" y="3369469"/>
            <a:ext cx="444210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Course Project - Database Systems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58309" y="4050625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Team Members: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758309" y="4641056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KRISHNA TRIPATHY 23BCE0174</a:t>
            </a:r>
            <a:endParaRPr lang="en-US" sz="1700" dirty="0"/>
          </a:p>
        </p:txBody>
      </p:sp>
      <p:sp>
        <p:nvSpPr>
          <p:cNvPr id="6" name="Text 4"/>
          <p:cNvSpPr/>
          <p:nvPr/>
        </p:nvSpPr>
        <p:spPr>
          <a:xfrm>
            <a:off x="758309" y="5231487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AMAN ARYAN 23BCE0770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758309" y="5821918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ADITYA SINHA 23BCE0928</a:t>
            </a:r>
            <a:endParaRPr lang="en-US" sz="17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B54746B-AB3E-E6EF-D62E-4FBAE65268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98111" y="7703023"/>
            <a:ext cx="1724266" cy="42868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945475"/>
            <a:ext cx="7957899" cy="5700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The </a:t>
            </a:r>
            <a:r>
              <a:rPr lang="en-US" sz="35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Customer Experience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58309" y="1732121"/>
            <a:ext cx="7340084" cy="427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50"/>
              </a:lnSpc>
              <a:buNone/>
            </a:pPr>
            <a:r>
              <a:rPr lang="en-US" sz="26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The Goal: An Intuitive and Efficient User Journey</a:t>
            </a:r>
            <a:endParaRPr lang="en-US" sz="2650" dirty="0"/>
          </a:p>
        </p:txBody>
      </p:sp>
      <p:sp>
        <p:nvSpPr>
          <p:cNvPr id="4" name="Text 2"/>
          <p:cNvSpPr/>
          <p:nvPr/>
        </p:nvSpPr>
        <p:spPr>
          <a:xfrm>
            <a:off x="758309" y="2484596"/>
            <a:ext cx="131137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Our platform is designed to make the food ordering process simple and transparent for the customer. We focus on a clean, intuitive interface that guides them from discovery to delivery with minimal friction.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758309" y="3421737"/>
            <a:ext cx="13113782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Effortless Discovery:</a:t>
            </a: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The </a:t>
            </a:r>
            <a:r>
              <a:rPr lang="en-US" sz="170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Home Screen</a:t>
            </a: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features a prominent search bar and smart filters (cuisine, diet) so users can quickly find exactly what they're craving. Carousels for popular and featured restaurants highlight new options and deals.</a:t>
            </a:r>
            <a:endParaRPr lang="en-US" sz="1700" dirty="0"/>
          </a:p>
        </p:txBody>
      </p:sp>
      <p:sp>
        <p:nvSpPr>
          <p:cNvPr id="6" name="Text 4"/>
          <p:cNvSpPr/>
          <p:nvPr/>
        </p:nvSpPr>
        <p:spPr>
          <a:xfrm>
            <a:off x="758309" y="4537591"/>
            <a:ext cx="13113782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Transparent Decision-Making:</a:t>
            </a: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On the </a:t>
            </a:r>
            <a:r>
              <a:rPr lang="en-US" sz="170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Restaurant Page</a:t>
            </a: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, customers see detailed menus with high-quality images and clear pricing. Crucially, we include a </a:t>
            </a:r>
            <a:r>
              <a:rPr lang="en-US" sz="170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Ratings &amp; Reviews</a:t>
            </a: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section to build trust and help them choose with confidence.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758309" y="5653445"/>
            <a:ext cx="13113782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Seamless Checkout &amp; Tracking:</a:t>
            </a: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The </a:t>
            </a:r>
            <a:r>
              <a:rPr lang="en-US" sz="170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Shopping Cart</a:t>
            </a: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is always visible and easy to manage. Once an order is placed, our </a:t>
            </a:r>
            <a:r>
              <a:rPr lang="en-US" sz="170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Order Tracking</a:t>
            </a: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feature gives customers peace of mind with real-time status updates (</a:t>
            </a:r>
            <a:r>
              <a:rPr lang="en-US" sz="170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"Preparing," "Out for Delivery"</a:t>
            </a: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) and a live map view of their driver's location.</a:t>
            </a:r>
            <a:endParaRPr lang="en-US" sz="1700" dirty="0"/>
          </a:p>
        </p:txBody>
      </p:sp>
      <p:sp>
        <p:nvSpPr>
          <p:cNvPr id="8" name="Text 6"/>
          <p:cNvSpPr/>
          <p:nvPr/>
        </p:nvSpPr>
        <p:spPr>
          <a:xfrm>
            <a:off x="758309" y="6937296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endParaRPr lang="en-US" sz="17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23B5D81-B3C1-9201-816C-BE9715B521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98111" y="7703023"/>
            <a:ext cx="1724266" cy="42868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240750"/>
            <a:ext cx="8105656" cy="5700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The Restaurant Dashboard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58309" y="2027396"/>
            <a:ext cx="8108394" cy="427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50"/>
              </a:lnSpc>
              <a:buNone/>
            </a:pPr>
            <a:r>
              <a:rPr lang="en-US" sz="26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The Goal: Streamlining Operations and Boosting Sales</a:t>
            </a:r>
            <a:endParaRPr lang="en-US" sz="2650" dirty="0"/>
          </a:p>
        </p:txBody>
      </p:sp>
      <p:sp>
        <p:nvSpPr>
          <p:cNvPr id="4" name="Text 2"/>
          <p:cNvSpPr/>
          <p:nvPr/>
        </p:nvSpPr>
        <p:spPr>
          <a:xfrm>
            <a:off x="758309" y="2779871"/>
            <a:ext cx="131137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We provide restaurants with a powerful, easy-to-use dashboard to manage their business, from handling orders to updating their menu. This is more than a simple app; it’s a backend control center.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758309" y="3717012"/>
            <a:ext cx="13113782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Dynamic Order Management:</a:t>
            </a: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The </a:t>
            </a:r>
            <a:r>
              <a:rPr lang="en-US" sz="170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Order Management</a:t>
            </a: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section is the heart of the dashboard. It separates incoming </a:t>
            </a:r>
            <a:r>
              <a:rPr lang="en-US" sz="170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New Orders</a:t>
            </a: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from </a:t>
            </a:r>
            <a:r>
              <a:rPr lang="en-US" sz="170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Live Orders</a:t>
            </a: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, giving staff a clear workflow. They can accept or reject new orders with a single click, and update statuses to keep customers and drivers in the loop.</a:t>
            </a:r>
            <a:endParaRPr lang="en-US" sz="1700" dirty="0"/>
          </a:p>
        </p:txBody>
      </p:sp>
      <p:sp>
        <p:nvSpPr>
          <p:cNvPr id="6" name="Text 4"/>
          <p:cNvSpPr/>
          <p:nvPr/>
        </p:nvSpPr>
        <p:spPr>
          <a:xfrm>
            <a:off x="758309" y="4832866"/>
            <a:ext cx="13113782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Menu and Inventory Control:</a:t>
            </a: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The </a:t>
            </a:r>
            <a:r>
              <a:rPr lang="en-US" sz="170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Menu Management</a:t>
            </a: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tool is designed for speed. Restaurants can instantly add or edit dishes and, most importantly, use a simple </a:t>
            </a:r>
            <a:r>
              <a:rPr lang="en-US" sz="170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Availability Toggle</a:t>
            </a: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to mark items as "in stock" or "out of stock" in real time. This prevents frustrating order cancellations for customers.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758309" y="5948720"/>
            <a:ext cx="13113782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Data-Driven Insights:</a:t>
            </a: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The </a:t>
            </a:r>
            <a:r>
              <a:rPr lang="en-US" sz="170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Dashboard &amp; Analytics</a:t>
            </a: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section provides key business intelligence. Restaurants can view a </a:t>
            </a:r>
            <a:r>
              <a:rPr lang="en-US" sz="170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Sales Overview</a:t>
            </a: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and see their </a:t>
            </a:r>
            <a:r>
              <a:rPr lang="en-US" sz="170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Top-Selling Items</a:t>
            </a: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. This data helps them understand customer preferences and optimize their menu for higher profits.</a:t>
            </a:r>
            <a:endParaRPr lang="en-US" sz="17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C343797-12EC-3456-0F2E-FED29D93AE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98111" y="7703023"/>
            <a:ext cx="1724266" cy="42868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067395"/>
            <a:ext cx="7451765" cy="5700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IN" sz="3550" b="1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</a:t>
            </a:r>
            <a:r>
              <a:rPr lang="en-US" sz="3550" b="1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he Delivery Driver</a:t>
            </a:r>
            <a:r>
              <a:rPr lang="en-IN" sz="3550" b="1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 Dashboard 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58309" y="1854041"/>
            <a:ext cx="6833235" cy="427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50"/>
              </a:lnSpc>
              <a:buNone/>
            </a:pPr>
            <a:r>
              <a:rPr lang="en-US" sz="26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The Goal: Maximizing Efficiency and Earnings</a:t>
            </a:r>
            <a:endParaRPr lang="en-US" sz="2650" dirty="0"/>
          </a:p>
        </p:txBody>
      </p:sp>
      <p:sp>
        <p:nvSpPr>
          <p:cNvPr id="4" name="Text 2"/>
          <p:cNvSpPr/>
          <p:nvPr/>
        </p:nvSpPr>
        <p:spPr>
          <a:xfrm>
            <a:off x="758309" y="2606516"/>
            <a:ext cx="131137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Our driver app is designed to be simple, efficient, and reliable. Every feature is built to help drivers complete deliveries faster and smarter, which directly impacts their earnings.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758309" y="3543657"/>
            <a:ext cx="13113782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Clear Assignment Flow:</a:t>
            </a: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When a new delivery request comes in, the driver receives a clear notification showing the pickup location, customer address, and estimated earnings. This allows them to quickly decide whether to accept the job.</a:t>
            </a:r>
            <a:endParaRPr lang="en-US" sz="1700" dirty="0"/>
          </a:p>
        </p:txBody>
      </p:sp>
      <p:sp>
        <p:nvSpPr>
          <p:cNvPr id="6" name="Text 4"/>
          <p:cNvSpPr/>
          <p:nvPr/>
        </p:nvSpPr>
        <p:spPr>
          <a:xfrm>
            <a:off x="758309" y="4659511"/>
            <a:ext cx="13113782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Integrated Navigation:</a:t>
            </a: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For accepted jobs, the </a:t>
            </a:r>
            <a:r>
              <a:rPr lang="en-US" sz="170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Navigation</a:t>
            </a: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feature links directly to a mapping service, providing turn-by-turn directions to both the restaurant and the customer. This minimizes wasted time and helps ensure on-time deliveries.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758309" y="5775365"/>
            <a:ext cx="13113782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Simplified Communication &amp; Updates:</a:t>
            </a: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The app includes quick </a:t>
            </a:r>
            <a:r>
              <a:rPr lang="en-US" sz="170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Contact Options</a:t>
            </a: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to call or message the customer or restaurant. Status updates are handled with simple, clear buttons (</a:t>
            </a:r>
            <a:r>
              <a:rPr lang="en-US" sz="170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"Picked Up," "Delivered"</a:t>
            </a: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), ensuring accurate real-time tracking for all parties. Drivers can also easily view their </a:t>
            </a:r>
            <a:r>
              <a:rPr lang="en-US" sz="170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Earnings &amp; History</a:t>
            </a: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to keep track of their performance and income.</a:t>
            </a:r>
            <a:endParaRPr lang="en-US" sz="17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F99D43A-9E2E-928A-062B-3C70CFDB8D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98111" y="7703023"/>
            <a:ext cx="1724266" cy="42868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846415"/>
            <a:ext cx="6801445" cy="6413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0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Comparison and Observations</a:t>
            </a:r>
            <a:endParaRPr lang="en-US" sz="4000" dirty="0"/>
          </a:p>
        </p:txBody>
      </p:sp>
      <p:sp>
        <p:nvSpPr>
          <p:cNvPr id="3" name="Text 1"/>
          <p:cNvSpPr/>
          <p:nvPr/>
        </p:nvSpPr>
        <p:spPr>
          <a:xfrm>
            <a:off x="758309" y="1877735"/>
            <a:ext cx="13113782" cy="6238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Our database implementation demonstrates significant improvements in normalization, referential integrity, and data accuracy compared to the reference paper's approach.</a:t>
            </a:r>
            <a:endParaRPr lang="en-US" sz="1500" dirty="0"/>
          </a:p>
        </p:txBody>
      </p:sp>
      <p:sp>
        <p:nvSpPr>
          <p:cNvPr id="4" name="Shape 2"/>
          <p:cNvSpPr/>
          <p:nvPr/>
        </p:nvSpPr>
        <p:spPr>
          <a:xfrm>
            <a:off x="758309" y="2720935"/>
            <a:ext cx="13113782" cy="4130993"/>
          </a:xfrm>
          <a:prstGeom prst="roundRect">
            <a:avLst>
              <a:gd name="adj" fmla="val 7080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765929" y="2728555"/>
            <a:ext cx="13098542" cy="56102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4"/>
          <p:cNvSpPr/>
          <p:nvPr/>
        </p:nvSpPr>
        <p:spPr>
          <a:xfrm>
            <a:off x="960953" y="2853095"/>
            <a:ext cx="2880955" cy="311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Observation</a:t>
            </a:r>
            <a:endParaRPr lang="en-US" sz="1500" dirty="0"/>
          </a:p>
        </p:txBody>
      </p:sp>
      <p:sp>
        <p:nvSpPr>
          <p:cNvPr id="7" name="Text 5"/>
          <p:cNvSpPr/>
          <p:nvPr/>
        </p:nvSpPr>
        <p:spPr>
          <a:xfrm>
            <a:off x="4239339" y="2853095"/>
            <a:ext cx="4514493" cy="311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Reference Paper</a:t>
            </a:r>
            <a:endParaRPr lang="en-US" sz="1500" dirty="0"/>
          </a:p>
        </p:txBody>
      </p:sp>
      <p:sp>
        <p:nvSpPr>
          <p:cNvPr id="8" name="Text 6"/>
          <p:cNvSpPr/>
          <p:nvPr/>
        </p:nvSpPr>
        <p:spPr>
          <a:xfrm>
            <a:off x="9151263" y="2853095"/>
            <a:ext cx="4518303" cy="311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Our Findings</a:t>
            </a:r>
            <a:endParaRPr lang="en-US" sz="1500" dirty="0"/>
          </a:p>
        </p:txBody>
      </p:sp>
      <p:sp>
        <p:nvSpPr>
          <p:cNvPr id="9" name="Shape 7"/>
          <p:cNvSpPr/>
          <p:nvPr/>
        </p:nvSpPr>
        <p:spPr>
          <a:xfrm>
            <a:off x="765929" y="3289578"/>
            <a:ext cx="13098542" cy="1184910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8"/>
          <p:cNvSpPr/>
          <p:nvPr/>
        </p:nvSpPr>
        <p:spPr>
          <a:xfrm>
            <a:off x="960953" y="3414117"/>
            <a:ext cx="2880955" cy="311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Normalization</a:t>
            </a:r>
            <a:endParaRPr lang="en-US" sz="1500" dirty="0"/>
          </a:p>
        </p:txBody>
      </p:sp>
      <p:sp>
        <p:nvSpPr>
          <p:cNvPr id="11" name="Text 9"/>
          <p:cNvSpPr/>
          <p:nvPr/>
        </p:nvSpPr>
        <p:spPr>
          <a:xfrm>
            <a:off x="4239339" y="3414117"/>
            <a:ext cx="4514493" cy="6238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Up to 2NF (some duplication tolerated for simplicity)</a:t>
            </a:r>
            <a:endParaRPr lang="en-US" sz="1500" dirty="0"/>
          </a:p>
        </p:txBody>
      </p:sp>
      <p:sp>
        <p:nvSpPr>
          <p:cNvPr id="12" name="Text 10"/>
          <p:cNvSpPr/>
          <p:nvPr/>
        </p:nvSpPr>
        <p:spPr>
          <a:xfrm>
            <a:off x="9151263" y="3414117"/>
            <a:ext cx="4518303" cy="9358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Achieved 3NF/BCNF — every attribute depends only on its key; no redundancy between order_items, customers, restaurants</a:t>
            </a:r>
            <a:endParaRPr lang="en-US" sz="1500" dirty="0"/>
          </a:p>
        </p:txBody>
      </p:sp>
      <p:sp>
        <p:nvSpPr>
          <p:cNvPr id="13" name="Shape 11"/>
          <p:cNvSpPr/>
          <p:nvPr/>
        </p:nvSpPr>
        <p:spPr>
          <a:xfrm>
            <a:off x="765929" y="4474488"/>
            <a:ext cx="13098542" cy="149685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4" name="Text 12"/>
          <p:cNvSpPr/>
          <p:nvPr/>
        </p:nvSpPr>
        <p:spPr>
          <a:xfrm>
            <a:off x="960953" y="4599027"/>
            <a:ext cx="2880955" cy="311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Referential Integrity</a:t>
            </a:r>
            <a:endParaRPr lang="en-US" sz="1500" dirty="0"/>
          </a:p>
        </p:txBody>
      </p:sp>
      <p:sp>
        <p:nvSpPr>
          <p:cNvPr id="15" name="Text 13"/>
          <p:cNvSpPr/>
          <p:nvPr/>
        </p:nvSpPr>
        <p:spPr>
          <a:xfrm>
            <a:off x="4239339" y="4599027"/>
            <a:ext cx="4514493" cy="6238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Suggested use of foreign keys but not implemented/tested</a:t>
            </a:r>
            <a:endParaRPr lang="en-US" sz="1500" dirty="0"/>
          </a:p>
        </p:txBody>
      </p:sp>
      <p:sp>
        <p:nvSpPr>
          <p:cNvPr id="16" name="Text 14"/>
          <p:cNvSpPr/>
          <p:nvPr/>
        </p:nvSpPr>
        <p:spPr>
          <a:xfrm>
            <a:off x="9151263" y="4599027"/>
            <a:ext cx="4518303" cy="12477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Actively enforced through FOREIGN KEY constraints (order_items → orders, orders → customers, orders → restaurants, orders → delivery_agents)</a:t>
            </a:r>
            <a:endParaRPr lang="en-US" sz="1500" dirty="0"/>
          </a:p>
        </p:txBody>
      </p:sp>
      <p:sp>
        <p:nvSpPr>
          <p:cNvPr id="17" name="Shape 15"/>
          <p:cNvSpPr/>
          <p:nvPr/>
        </p:nvSpPr>
        <p:spPr>
          <a:xfrm>
            <a:off x="765929" y="5971342"/>
            <a:ext cx="13098542" cy="87296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8" name="Text 16"/>
          <p:cNvSpPr/>
          <p:nvPr/>
        </p:nvSpPr>
        <p:spPr>
          <a:xfrm>
            <a:off x="960953" y="6095881"/>
            <a:ext cx="2880955" cy="311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Data Accuracy</a:t>
            </a:r>
            <a:endParaRPr lang="en-US" sz="1500" dirty="0"/>
          </a:p>
        </p:txBody>
      </p:sp>
      <p:sp>
        <p:nvSpPr>
          <p:cNvPr id="19" name="Text 17"/>
          <p:cNvSpPr/>
          <p:nvPr/>
        </p:nvSpPr>
        <p:spPr>
          <a:xfrm>
            <a:off x="4239339" y="6095881"/>
            <a:ext cx="4514493" cy="6238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Possible orphaned records in example schema</a:t>
            </a:r>
            <a:endParaRPr lang="en-US" sz="1500" dirty="0"/>
          </a:p>
        </p:txBody>
      </p:sp>
      <p:sp>
        <p:nvSpPr>
          <p:cNvPr id="20" name="Text 18"/>
          <p:cNvSpPr/>
          <p:nvPr/>
        </p:nvSpPr>
        <p:spPr>
          <a:xfrm>
            <a:off x="9151263" y="6095881"/>
            <a:ext cx="4518303" cy="6238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No orphan records — enforced referential integrity ensured 100% consistency</a:t>
            </a:r>
            <a:endParaRPr lang="en-US" sz="1500" dirty="0"/>
          </a:p>
        </p:txBody>
      </p:sp>
      <p:sp>
        <p:nvSpPr>
          <p:cNvPr id="21" name="Text 19"/>
          <p:cNvSpPr/>
          <p:nvPr/>
        </p:nvSpPr>
        <p:spPr>
          <a:xfrm>
            <a:off x="758309" y="7071241"/>
            <a:ext cx="13113782" cy="311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These improvements ensure a more robust, maintainable, and reliable database architecture for production environments.</a:t>
            </a:r>
            <a:endParaRPr lang="en-US" sz="1500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B884E834-268E-08CE-2B74-06CA8D1B12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98111" y="7703023"/>
            <a:ext cx="1724266" cy="42868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7D0C4C9-AF47-422E-BC96-260B8A0BC7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98111" y="7703023"/>
            <a:ext cx="1724266" cy="428685"/>
          </a:xfrm>
          <a:prstGeom prst="rect">
            <a:avLst/>
          </a:prstGeom>
        </p:spPr>
      </p:pic>
      <p:pic>
        <p:nvPicPr>
          <p:cNvPr id="4" name="Image 0" descr="preencoded.png">
            <a:extLst>
              <a:ext uri="{FF2B5EF4-FFF2-40B4-BE49-F238E27FC236}">
                <a16:creationId xmlns:a16="http://schemas.microsoft.com/office/drawing/2014/main" id="{EF832968-05B9-4D75-829C-3C1C42668F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2" name="Text 0">
            <a:extLst>
              <a:ext uri="{FF2B5EF4-FFF2-40B4-BE49-F238E27FC236}">
                <a16:creationId xmlns:a16="http://schemas.microsoft.com/office/drawing/2014/main" id="{B22423DA-FFC7-4F2C-9205-63788543C76E}"/>
              </a:ext>
            </a:extLst>
          </p:cNvPr>
          <p:cNvSpPr/>
          <p:nvPr/>
        </p:nvSpPr>
        <p:spPr>
          <a:xfrm>
            <a:off x="1009803" y="3592456"/>
            <a:ext cx="8406339" cy="17631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480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Website Demo Screenshots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6828568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1E4619A-2CBD-5C3B-002A-0154B32A1B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98111" y="7703023"/>
            <a:ext cx="1724266" cy="4286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6053768-18CF-4744-8D57-04188E059E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50748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51284" y="7037546"/>
            <a:ext cx="4801910" cy="6001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endParaRPr lang="en-US" sz="375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686F22-5AC9-83A5-6038-FD911A03FD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98111" y="7703023"/>
            <a:ext cx="1724266" cy="4286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8F0C6FC-CD67-4D8C-8498-9CDD120F9F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50748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48546" y="7131368"/>
            <a:ext cx="4784288" cy="5979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endParaRPr lang="en-US" sz="375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750EB1-7A33-98C3-7807-9882ED91A7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98111" y="7703023"/>
            <a:ext cx="1724266" cy="4286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ABAC54C-C172-4BB5-8485-1E3B42A28F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50748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48546" y="7131368"/>
            <a:ext cx="4784288" cy="5979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endParaRPr lang="en-US" sz="375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42BE47-4751-F00F-E6EF-FF5FB185DC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98111" y="7703023"/>
            <a:ext cx="1724266" cy="4286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280F54D-D074-452D-80E8-86A851B21D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50748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48546" y="7131368"/>
            <a:ext cx="4784288" cy="5979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endParaRPr lang="en-US" sz="375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329955-088A-418D-8E6B-A348CECCBF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98111" y="7703023"/>
            <a:ext cx="1724266" cy="4286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99DE5EC-935D-4DA5-8736-DE4079BA7E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1817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888087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Abstract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2120622"/>
            <a:ext cx="12039802" cy="1733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This project focuses on designing and implementing a robust database-driven Food Delivery Management System using SQL*Plus. The system is engineered to efficiently manage critical aspects such as customer orders, restaurant menus, delivery assignments, and secure payment processing.</a:t>
            </a:r>
            <a:endParaRPr lang="en-US" sz="1700" dirty="0"/>
          </a:p>
        </p:txBody>
      </p:sp>
      <p:sp>
        <p:nvSpPr>
          <p:cNvPr id="4" name="Text 2"/>
          <p:cNvSpPr/>
          <p:nvPr/>
        </p:nvSpPr>
        <p:spPr>
          <a:xfrm>
            <a:off x="758309" y="4049078"/>
            <a:ext cx="12039802" cy="1733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Key features include real-time order tracking, comprehensive performance monitoring, and detailed sales reporting. The project extensively utilizes advanced SQL capabilities, including complex queries, optimized views, sophisticated stored procedures, and automated triggers.</a:t>
            </a:r>
            <a:endParaRPr lang="en-US" sz="17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8317659-DE28-E740-CD7A-67AD3C99D5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98111" y="7703023"/>
            <a:ext cx="1724266" cy="42868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74875D7-E3BC-CDCA-8AB8-83BF74AC52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4153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32B8C7F-16F6-E101-C606-3B0C7BB5CB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29622" cy="8229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4495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5F40025-6F3C-6686-0BFB-B72318BACC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3106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947380"/>
            <a:ext cx="6197918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References &amp; Resources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2179915"/>
            <a:ext cx="9021008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Oracle SQL*Plus User's Guide and Reference</a:t>
            </a: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– Official Oracle Documentation for database implementation standards</a:t>
            </a:r>
            <a:endParaRPr lang="en-US" sz="1700" dirty="0"/>
          </a:p>
        </p:txBody>
      </p:sp>
      <p:sp>
        <p:nvSpPr>
          <p:cNvPr id="4" name="Text 2"/>
          <p:cNvSpPr/>
          <p:nvPr/>
        </p:nvSpPr>
        <p:spPr>
          <a:xfrm>
            <a:off x="758309" y="2949059"/>
            <a:ext cx="9021008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Connolly, T., &amp; Begg, C. (2015).</a:t>
            </a: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Database Systems: A Practical Approach to Design, Implementation, and Management. Pearson Education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758309" y="3718203"/>
            <a:ext cx="9021008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Academic Research Papers</a:t>
            </a: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on advanced database management techniques and PL/SQL automation in transactional systems</a:t>
            </a:r>
            <a:endParaRPr lang="en-US" sz="1700" dirty="0"/>
          </a:p>
        </p:txBody>
      </p:sp>
      <p:sp>
        <p:nvSpPr>
          <p:cNvPr id="6" name="Text 4"/>
          <p:cNvSpPr/>
          <p:nvPr/>
        </p:nvSpPr>
        <p:spPr>
          <a:xfrm>
            <a:off x="758309" y="4487347"/>
            <a:ext cx="9021008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Industry Case Studies</a:t>
            </a: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analyzing backend database models of leading platforms like Swiggy, Zomato, and Uber Eats</a:t>
            </a:r>
            <a:endParaRPr lang="en-US" sz="1700" dirty="0"/>
          </a:p>
        </p:txBody>
      </p:sp>
      <p:sp>
        <p:nvSpPr>
          <p:cNvPr id="7" name="Shape 5"/>
          <p:cNvSpPr/>
          <p:nvPr/>
        </p:nvSpPr>
        <p:spPr>
          <a:xfrm>
            <a:off x="758309" y="5424488"/>
            <a:ext cx="9021008" cy="1613892"/>
          </a:xfrm>
          <a:prstGeom prst="roundRect">
            <a:avLst>
              <a:gd name="adj" fmla="val 20137"/>
            </a:avLst>
          </a:prstGeom>
          <a:solidFill>
            <a:srgbClr val="B6D6FC"/>
          </a:solidFill>
          <a:ln/>
        </p:spPr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884" y="5757029"/>
            <a:ext cx="270748" cy="216575"/>
          </a:xfrm>
          <a:prstGeom prst="rect">
            <a:avLst/>
          </a:prstGeom>
        </p:spPr>
      </p:pic>
      <p:sp>
        <p:nvSpPr>
          <p:cNvPr id="9" name="Text 6"/>
          <p:cNvSpPr/>
          <p:nvPr/>
        </p:nvSpPr>
        <p:spPr>
          <a:xfrm>
            <a:off x="1462207" y="5695117"/>
            <a:ext cx="8100536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This project demonstrates practical application of database design principles learned in coursework, bridging theoretical knowledge with real-world implementation challenges.</a:t>
            </a:r>
            <a:endParaRPr lang="en-US" sz="1700" dirty="0"/>
          </a:p>
        </p:txBody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15575" y="2228731"/>
            <a:ext cx="3564017" cy="356401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A31A037-AEE3-D04B-ECD8-6E116B717B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98111" y="7703023"/>
            <a:ext cx="1724266" cy="42868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4357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3789402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Introduction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58309" y="4827032"/>
            <a:ext cx="4226838" cy="2321362"/>
          </a:xfrm>
          <a:prstGeom prst="roundRect">
            <a:avLst>
              <a:gd name="adj" fmla="val 14000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82504" y="505122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Market Need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982504" y="5537359"/>
            <a:ext cx="3778448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Food delivery platforms have evolved from convenience services into essential components of daily urban life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5201722" y="4827032"/>
            <a:ext cx="4226838" cy="2321362"/>
          </a:xfrm>
          <a:prstGeom prst="roundRect">
            <a:avLst>
              <a:gd name="adj" fmla="val 14000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5425916" y="505122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Technical Challenge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425916" y="5537359"/>
            <a:ext cx="3778448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Swift and accurate meal delivery necessitates highly robust and scalable backend systems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9645134" y="4827032"/>
            <a:ext cx="4226957" cy="2321362"/>
          </a:xfrm>
          <a:prstGeom prst="roundRect">
            <a:avLst>
              <a:gd name="adj" fmla="val 14000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869329" y="505122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Our Solution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869329" y="5537359"/>
            <a:ext cx="3778568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Comprehensive database solution streamlining the entire process from order placement to delivery</a:t>
            </a:r>
            <a:endParaRPr lang="en-US" sz="17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B849D1E-59DF-BC7F-46FE-E152AD6185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98111" y="7703023"/>
            <a:ext cx="1724266" cy="42868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864632"/>
            <a:ext cx="10329743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Literature Survey: Database Foundations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2010608"/>
            <a:ext cx="131137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Existing large-scale food delivery systems like Swiggy, Zomato, and Uber Eats rely on intricate database structures handling massive concurrent transactions. Our research reveals critical principles for operational efficiency:</a:t>
            </a:r>
            <a:endParaRPr lang="en-US" sz="17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309" y="2947749"/>
            <a:ext cx="541615" cy="541615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58309" y="3760113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Data Normalization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58309" y="4246245"/>
            <a:ext cx="6421517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Minimizing redundancy and improving data integrity for efficient storage and retrieval operations</a:t>
            </a:r>
            <a:endParaRPr lang="en-US" sz="170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0574" y="2947749"/>
            <a:ext cx="541615" cy="541615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450574" y="3760113"/>
            <a:ext cx="3744278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Triggers &amp; Stored Procedures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7450574" y="4246245"/>
            <a:ext cx="6421517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Automating complex business logic and enhancing performance by reducing network round trips</a:t>
            </a:r>
            <a:endParaRPr lang="en-US" sz="170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8309" y="5372933"/>
            <a:ext cx="541615" cy="541615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758309" y="618529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Indexed Queries</a:t>
            </a:r>
            <a:endParaRPr lang="en-US" sz="2200" dirty="0"/>
          </a:p>
        </p:txBody>
      </p:sp>
      <p:sp>
        <p:nvSpPr>
          <p:cNvPr id="12" name="Text 7"/>
          <p:cNvSpPr/>
          <p:nvPr/>
        </p:nvSpPr>
        <p:spPr>
          <a:xfrm>
            <a:off x="758309" y="6671429"/>
            <a:ext cx="6421517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Optimizing query performance for systems dealing with high read/write loads and concurrent access</a:t>
            </a:r>
            <a:endParaRPr lang="en-US" sz="170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50574" y="5372933"/>
            <a:ext cx="541615" cy="541615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450574" y="6185297"/>
            <a:ext cx="3430786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Role-Based Access Control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7450574" y="6671429"/>
            <a:ext cx="6421517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Enforcing robust data security ensuring users access only information relevant to their roles</a:t>
            </a:r>
            <a:endParaRPr lang="en-US" sz="17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C53E86E-D755-1D0C-4905-4D50BBF90C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798111" y="7703023"/>
            <a:ext cx="1724266" cy="42868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1181338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endParaRPr lang="en-US" sz="1700" dirty="0"/>
          </a:p>
        </p:txBody>
      </p:sp>
      <p:sp>
        <p:nvSpPr>
          <p:cNvPr id="4" name="Text 1"/>
          <p:cNvSpPr/>
          <p:nvPr/>
        </p:nvSpPr>
        <p:spPr>
          <a:xfrm>
            <a:off x="758309" y="1744623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The Research Gap</a:t>
            </a:r>
            <a:endParaRPr lang="en-US" sz="4450" dirty="0"/>
          </a:p>
        </p:txBody>
      </p:sp>
      <p:sp>
        <p:nvSpPr>
          <p:cNvPr id="5" name="Text 2"/>
          <p:cNvSpPr/>
          <p:nvPr/>
        </p:nvSpPr>
        <p:spPr>
          <a:xfrm>
            <a:off x="758309" y="2782253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The Problem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58309" y="3463409"/>
            <a:ext cx="7627382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While commercial food delivery giants boast sophisticated, large-scale database operations, there's a notable scarcity of simplified, academic-level implementations. These often fail to demonstrate complete SQL-based backend solutions without external application dependencies.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758309" y="5175171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Our Contribution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758309" y="5856327"/>
            <a:ext cx="7627382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This project addresses this gap by providing a </a:t>
            </a:r>
            <a:r>
              <a:rPr lang="en-US" sz="170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fully functional, SQL-only food delivery system</a:t>
            </a: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that serves as a comprehensive educational tool and viable model for small-scale business applications.</a:t>
            </a:r>
            <a:endParaRPr lang="en-US" sz="17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13276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2679978"/>
            <a:ext cx="5838349" cy="5345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00"/>
              </a:lnSpc>
              <a:buNone/>
            </a:pPr>
            <a:r>
              <a:rPr lang="en-US" sz="33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Proposed System Architecture</a:t>
            </a:r>
            <a:endParaRPr lang="en-US" sz="3350" dirty="0"/>
          </a:p>
        </p:txBody>
      </p:sp>
      <p:sp>
        <p:nvSpPr>
          <p:cNvPr id="4" name="Shape 1"/>
          <p:cNvSpPr/>
          <p:nvPr/>
        </p:nvSpPr>
        <p:spPr>
          <a:xfrm>
            <a:off x="758309" y="3702010"/>
            <a:ext cx="6475690" cy="1736288"/>
          </a:xfrm>
          <a:prstGeom prst="roundRect">
            <a:avLst>
              <a:gd name="adj" fmla="val 6320"/>
            </a:avLst>
          </a:prstGeom>
          <a:solidFill>
            <a:srgbClr val="FFFFFF"/>
          </a:solidFill>
          <a:ln/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309" y="3679150"/>
            <a:ext cx="6475690" cy="91440"/>
          </a:xfrm>
          <a:prstGeom prst="rect">
            <a:avLst/>
          </a:prstGeom>
        </p:spPr>
      </p:pic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52374" y="3458289"/>
            <a:ext cx="487442" cy="487442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3898583" y="3580090"/>
            <a:ext cx="194905" cy="2437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b="1" dirty="0">
                <a:solidFill>
                  <a:srgbClr val="000000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1</a:t>
            </a:r>
            <a:endParaRPr lang="en-US" sz="1500" dirty="0"/>
          </a:p>
        </p:txBody>
      </p:sp>
      <p:sp>
        <p:nvSpPr>
          <p:cNvPr id="8" name="Text 3"/>
          <p:cNvSpPr/>
          <p:nvPr/>
        </p:nvSpPr>
        <p:spPr>
          <a:xfrm>
            <a:off x="943570" y="4108252"/>
            <a:ext cx="2138005" cy="2672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Database Design</a:t>
            </a:r>
            <a:endParaRPr lang="en-US" sz="1650" dirty="0"/>
          </a:p>
        </p:txBody>
      </p:sp>
      <p:sp>
        <p:nvSpPr>
          <p:cNvPr id="9" name="Text 4"/>
          <p:cNvSpPr/>
          <p:nvPr/>
        </p:nvSpPr>
        <p:spPr>
          <a:xfrm>
            <a:off x="943570" y="4472940"/>
            <a:ext cx="6105168" cy="7800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Comprehensive schema including Customers, Restaurants, Menu_Items, Orders, Order_Details, Delivery_Agents, Deliveries, and Payments tables with proper relationships and constraints</a:t>
            </a:r>
            <a:endParaRPr lang="en-US" sz="1250" dirty="0"/>
          </a:p>
        </p:txBody>
      </p:sp>
      <p:sp>
        <p:nvSpPr>
          <p:cNvPr id="10" name="Shape 5"/>
          <p:cNvSpPr/>
          <p:nvPr/>
        </p:nvSpPr>
        <p:spPr>
          <a:xfrm>
            <a:off x="7396401" y="3702010"/>
            <a:ext cx="6475690" cy="1736288"/>
          </a:xfrm>
          <a:prstGeom prst="roundRect">
            <a:avLst>
              <a:gd name="adj" fmla="val 6320"/>
            </a:avLst>
          </a:prstGeom>
          <a:solidFill>
            <a:srgbClr val="FFFFFF"/>
          </a:solidFill>
          <a:ln/>
        </p:spPr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6401" y="3679150"/>
            <a:ext cx="6475690" cy="91440"/>
          </a:xfrm>
          <a:prstGeom prst="rect">
            <a:avLst/>
          </a:prstGeom>
        </p:spPr>
      </p:pic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90465" y="3458289"/>
            <a:ext cx="487442" cy="487442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10536674" y="3580090"/>
            <a:ext cx="194905" cy="2437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b="1" dirty="0">
                <a:solidFill>
                  <a:srgbClr val="000000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2</a:t>
            </a:r>
            <a:endParaRPr lang="en-US" sz="1500" dirty="0"/>
          </a:p>
        </p:txBody>
      </p:sp>
      <p:sp>
        <p:nvSpPr>
          <p:cNvPr id="14" name="Text 7"/>
          <p:cNvSpPr/>
          <p:nvPr/>
        </p:nvSpPr>
        <p:spPr>
          <a:xfrm>
            <a:off x="7581662" y="4108252"/>
            <a:ext cx="2138005" cy="2672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Core Modules</a:t>
            </a:r>
            <a:endParaRPr lang="en-US" sz="1650" dirty="0"/>
          </a:p>
        </p:txBody>
      </p:sp>
      <p:sp>
        <p:nvSpPr>
          <p:cNvPr id="15" name="Text 8"/>
          <p:cNvSpPr/>
          <p:nvPr/>
        </p:nvSpPr>
        <p:spPr>
          <a:xfrm>
            <a:off x="7581662" y="4472940"/>
            <a:ext cx="6105168" cy="7800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Customer order placement system, menu and restaurant management interface, delivery assignment and tracking mechanisms, and secure payment processing workflows</a:t>
            </a:r>
            <a:endParaRPr lang="en-US" sz="1250" dirty="0"/>
          </a:p>
        </p:txBody>
      </p:sp>
      <p:sp>
        <p:nvSpPr>
          <p:cNvPr id="16" name="Shape 9"/>
          <p:cNvSpPr/>
          <p:nvPr/>
        </p:nvSpPr>
        <p:spPr>
          <a:xfrm>
            <a:off x="758309" y="5844421"/>
            <a:ext cx="6475690" cy="1736288"/>
          </a:xfrm>
          <a:prstGeom prst="roundRect">
            <a:avLst>
              <a:gd name="adj" fmla="val 6320"/>
            </a:avLst>
          </a:prstGeom>
          <a:solidFill>
            <a:srgbClr val="FFFFFF"/>
          </a:solidFill>
          <a:ln/>
        </p:spPr>
      </p:sp>
      <p:pic>
        <p:nvPicPr>
          <p:cNvPr id="17" name="Image 5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309" y="5821561"/>
            <a:ext cx="6475690" cy="91440"/>
          </a:xfrm>
          <a:prstGeom prst="rect">
            <a:avLst/>
          </a:prstGeom>
        </p:spPr>
      </p:pic>
      <p:pic>
        <p:nvPicPr>
          <p:cNvPr id="18" name="Image 6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52374" y="5600700"/>
            <a:ext cx="487442" cy="487442"/>
          </a:xfrm>
          <a:prstGeom prst="rect">
            <a:avLst/>
          </a:prstGeom>
        </p:spPr>
      </p:pic>
      <p:sp>
        <p:nvSpPr>
          <p:cNvPr id="19" name="Text 10"/>
          <p:cNvSpPr/>
          <p:nvPr/>
        </p:nvSpPr>
        <p:spPr>
          <a:xfrm>
            <a:off x="3898583" y="5722501"/>
            <a:ext cx="194905" cy="2437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b="1" dirty="0">
                <a:solidFill>
                  <a:srgbClr val="000000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3</a:t>
            </a:r>
            <a:endParaRPr lang="en-US" sz="1500" dirty="0"/>
          </a:p>
        </p:txBody>
      </p:sp>
      <p:sp>
        <p:nvSpPr>
          <p:cNvPr id="20" name="Text 11"/>
          <p:cNvSpPr/>
          <p:nvPr/>
        </p:nvSpPr>
        <p:spPr>
          <a:xfrm>
            <a:off x="943570" y="6250662"/>
            <a:ext cx="2138005" cy="2672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PL/SQL Automation</a:t>
            </a:r>
            <a:endParaRPr lang="en-US" sz="1650" dirty="0"/>
          </a:p>
        </p:txBody>
      </p:sp>
      <p:sp>
        <p:nvSpPr>
          <p:cNvPr id="21" name="Text 12"/>
          <p:cNvSpPr/>
          <p:nvPr/>
        </p:nvSpPr>
        <p:spPr>
          <a:xfrm>
            <a:off x="943570" y="6615351"/>
            <a:ext cx="6105168" cy="7800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Automatic order status updates, intelligent auto-assignment of delivery agents based on location and availability, and real-time stock management with low inventory alerts</a:t>
            </a:r>
            <a:endParaRPr lang="en-US" sz="1250" dirty="0"/>
          </a:p>
        </p:txBody>
      </p:sp>
      <p:sp>
        <p:nvSpPr>
          <p:cNvPr id="22" name="Shape 13"/>
          <p:cNvSpPr/>
          <p:nvPr/>
        </p:nvSpPr>
        <p:spPr>
          <a:xfrm>
            <a:off x="7396401" y="5844421"/>
            <a:ext cx="6475690" cy="1736288"/>
          </a:xfrm>
          <a:prstGeom prst="roundRect">
            <a:avLst>
              <a:gd name="adj" fmla="val 6320"/>
            </a:avLst>
          </a:prstGeom>
          <a:solidFill>
            <a:srgbClr val="FFFFFF"/>
          </a:solidFill>
          <a:ln/>
        </p:spPr>
      </p:sp>
      <p:pic>
        <p:nvPicPr>
          <p:cNvPr id="23" name="Image 7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6401" y="5821561"/>
            <a:ext cx="6475690" cy="91440"/>
          </a:xfrm>
          <a:prstGeom prst="rect">
            <a:avLst/>
          </a:prstGeom>
        </p:spPr>
      </p:pic>
      <p:pic>
        <p:nvPicPr>
          <p:cNvPr id="24" name="Image 8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90465" y="5600700"/>
            <a:ext cx="487442" cy="487442"/>
          </a:xfrm>
          <a:prstGeom prst="rect">
            <a:avLst/>
          </a:prstGeom>
        </p:spPr>
      </p:pic>
      <p:sp>
        <p:nvSpPr>
          <p:cNvPr id="25" name="Text 14"/>
          <p:cNvSpPr/>
          <p:nvPr/>
        </p:nvSpPr>
        <p:spPr>
          <a:xfrm>
            <a:off x="10536674" y="5722501"/>
            <a:ext cx="194905" cy="2437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b="1" dirty="0">
                <a:solidFill>
                  <a:srgbClr val="000000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4</a:t>
            </a:r>
            <a:endParaRPr lang="en-US" sz="1500" dirty="0"/>
          </a:p>
        </p:txBody>
      </p:sp>
      <p:sp>
        <p:nvSpPr>
          <p:cNvPr id="26" name="Text 15"/>
          <p:cNvSpPr/>
          <p:nvPr/>
        </p:nvSpPr>
        <p:spPr>
          <a:xfrm>
            <a:off x="7581662" y="6250662"/>
            <a:ext cx="2138005" cy="2672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Reporting &amp; Analytics</a:t>
            </a:r>
            <a:endParaRPr lang="en-US" sz="1650" dirty="0"/>
          </a:p>
        </p:txBody>
      </p:sp>
      <p:sp>
        <p:nvSpPr>
          <p:cNvPr id="27" name="Text 16"/>
          <p:cNvSpPr/>
          <p:nvPr/>
        </p:nvSpPr>
        <p:spPr>
          <a:xfrm>
            <a:off x="7581662" y="6615351"/>
            <a:ext cx="6105168" cy="7800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Detailed sales performance reports, delivery efficiency analytics, customer behavior insights, and identification of popular menu items with trend analysis</a:t>
            </a:r>
            <a:endParaRPr lang="en-US" sz="1250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0CAA3783-0651-391E-AA85-4DB53D45DB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98111" y="7703023"/>
            <a:ext cx="1724266" cy="42868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746998"/>
            <a:ext cx="4896326" cy="498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0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Entity Relationship Diagram</a:t>
            </a:r>
            <a:endParaRPr lang="en-US" sz="3100" dirty="0"/>
          </a:p>
        </p:txBody>
      </p:sp>
      <p:sp>
        <p:nvSpPr>
          <p:cNvPr id="3" name="Text 1"/>
          <p:cNvSpPr/>
          <p:nvPr/>
        </p:nvSpPr>
        <p:spPr>
          <a:xfrm>
            <a:off x="758309" y="1273283"/>
            <a:ext cx="13113782" cy="4852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4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ER diagram illustrates the comprehensive database schema with eight core entities and their relationships, ensuring data integrity through proper normalization and foreign key constraints.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758309" y="1859132"/>
            <a:ext cx="13113782" cy="4852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4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Key relationships include one-to-many connections between Restaurants and Menu_Items, Customers and Orders, and Orders and Order_Details, with many-to-many relationships managed through junction tables.</a:t>
            </a:r>
            <a:endParaRPr lang="en-US" sz="14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3040" y="2586659"/>
            <a:ext cx="10824319" cy="55390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541ABD9-2F02-EA25-A456-175707C85A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98111" y="7703023"/>
            <a:ext cx="1724266" cy="42868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2713" y="591383"/>
            <a:ext cx="4244697" cy="5305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0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Schema Structure</a:t>
            </a:r>
            <a:endParaRPr lang="en-US" sz="33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713" y="1444466"/>
            <a:ext cx="9843730" cy="624697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70B2614-4022-DB54-0527-8C54FE2FB9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98111" y="7703023"/>
            <a:ext cx="1724266" cy="42868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1306473"/>
            <a:ext cx="6621185" cy="5345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00"/>
              </a:lnSpc>
              <a:buNone/>
            </a:pPr>
            <a:r>
              <a:rPr lang="en-US" sz="33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Expected Outputs and Deliverables</a:t>
            </a:r>
            <a:endParaRPr lang="en-US" sz="33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309" y="2084784"/>
            <a:ext cx="812483" cy="120955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733193" y="2247186"/>
            <a:ext cx="2138005" cy="2672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Functional Database</a:t>
            </a:r>
            <a:endParaRPr lang="en-US" sz="1650" dirty="0"/>
          </a:p>
        </p:txBody>
      </p:sp>
      <p:sp>
        <p:nvSpPr>
          <p:cNvPr id="6" name="Text 2"/>
          <p:cNvSpPr/>
          <p:nvPr/>
        </p:nvSpPr>
        <p:spPr>
          <a:xfrm>
            <a:off x="1733193" y="2611874"/>
            <a:ext cx="6652498" cy="5200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Complete SQL*Plus database with representative sample data demonstrating operational integrity and real-world scenarios</a:t>
            </a:r>
            <a:endParaRPr lang="en-US" sz="12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8309" y="3294340"/>
            <a:ext cx="812483" cy="120955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733193" y="3456742"/>
            <a:ext cx="2138005" cy="2672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Query Suite</a:t>
            </a:r>
            <a:endParaRPr lang="en-US" sz="1650" dirty="0"/>
          </a:p>
        </p:txBody>
      </p:sp>
      <p:sp>
        <p:nvSpPr>
          <p:cNvPr id="9" name="Text 4"/>
          <p:cNvSpPr/>
          <p:nvPr/>
        </p:nvSpPr>
        <p:spPr>
          <a:xfrm>
            <a:off x="1733193" y="3821430"/>
            <a:ext cx="6652498" cy="5200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Comprehensive SQL queries for menu searching, real-time order tracking, and automated generation of operational reports</a:t>
            </a:r>
            <a:endParaRPr lang="en-US" sz="12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8309" y="4503896"/>
            <a:ext cx="812483" cy="120955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733193" y="4666297"/>
            <a:ext cx="2138005" cy="2672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Automation Tools</a:t>
            </a:r>
            <a:endParaRPr lang="en-US" sz="1650" dirty="0"/>
          </a:p>
        </p:txBody>
      </p:sp>
      <p:sp>
        <p:nvSpPr>
          <p:cNvPr id="12" name="Text 6"/>
          <p:cNvSpPr/>
          <p:nvPr/>
        </p:nvSpPr>
        <p:spPr>
          <a:xfrm>
            <a:off x="1733193" y="5030986"/>
            <a:ext cx="6652498" cy="5200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Robust triggers and stored procedures for delivery agent assignment and dynamic inventory management</a:t>
            </a:r>
            <a:endParaRPr lang="en-US" sz="12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8309" y="5713452"/>
            <a:ext cx="812483" cy="1209556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733193" y="5875853"/>
            <a:ext cx="2138005" cy="2672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Analytics Reports</a:t>
            </a:r>
            <a:endParaRPr lang="en-US" sz="1650" dirty="0"/>
          </a:p>
        </p:txBody>
      </p:sp>
      <p:sp>
        <p:nvSpPr>
          <p:cNvPr id="15" name="Text 8"/>
          <p:cNvSpPr/>
          <p:nvPr/>
        </p:nvSpPr>
        <p:spPr>
          <a:xfrm>
            <a:off x="1733193" y="6240542"/>
            <a:ext cx="6652498" cy="5200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Performance insights including sales analysis, popular items identification, and delivery efficiency metrics</a:t>
            </a:r>
            <a:endParaRPr lang="en-US" sz="12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</TotalTime>
  <Words>1403</Words>
  <Application>Microsoft Office PowerPoint</Application>
  <PresentationFormat>Custom</PresentationFormat>
  <Paragraphs>116</Paragraphs>
  <Slides>23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Barlow Bold</vt:lpstr>
      <vt:lpstr>Arial</vt:lpstr>
      <vt:lpstr>Montserrat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Krishna Tripathy</dc:creator>
  <cp:lastModifiedBy>Krishna Tripathy</cp:lastModifiedBy>
  <cp:revision>6</cp:revision>
  <dcterms:created xsi:type="dcterms:W3CDTF">2025-09-17T18:58:08Z</dcterms:created>
  <dcterms:modified xsi:type="dcterms:W3CDTF">2025-11-03T19:05:40Z</dcterms:modified>
</cp:coreProperties>
</file>